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0" r:id="rId4"/>
    <p:sldId id="270" r:id="rId5"/>
    <p:sldId id="261" r:id="rId6"/>
    <p:sldId id="262" r:id="rId7"/>
    <p:sldId id="257" r:id="rId8"/>
    <p:sldId id="271" r:id="rId9"/>
    <p:sldId id="259" r:id="rId10"/>
    <p:sldId id="265" r:id="rId11"/>
    <p:sldId id="266" r:id="rId12"/>
    <p:sldId id="263" r:id="rId13"/>
    <p:sldId id="267" r:id="rId14"/>
    <p:sldId id="264" r:id="rId15"/>
    <p:sldId id="268" r:id="rId16"/>
    <p:sldId id="272" r:id="rId17"/>
    <p:sldId id="26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91" y="5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FA158-A57B-49EC-B758-D75B2498158A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C37A2-F702-478E-B280-E3AA381115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96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ipweb.tw/%E5%8C%97%E6%A5%B5%E6%98%9F%E6%8C%87%E6%A8%99%E7%82%BA%E4%BB%80%E9%BA%BC%E6%9C%89%E9%97%9C%E4%BC%81%E6%A5%AD%E7%87%9F%E9%81%8B-north-star-metric-omt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aterstonehc.com/6-characteristics-of-culture-champions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igroup.com/company.asp?lang=c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evenhabitsreflection.blogspot.com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ackstory.com/2014/12/31/5-levels-of-high-impact-delegation/" TargetMode="External"/><Relationship Id="rId4" Type="http://schemas.openxmlformats.org/officeDocument/2006/relationships/hyperlink" Target="http://sevenhabitsreflection.blogspot.com/2007/02/habit-3-delegation.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AB%99%E4%BC%9A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北極星指標為什麼有關企業營運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North Star Metric (OMTM)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https://blog.flipweb.tw/%E5%8C%97%E6%A5%B5%E6%98%9F%E6%8C%87%E6%A8%99%E7%82%BA%E4%BB%80%E9%BA%BC%E6%9C%89%E9%97%9C%E4%BC%81%E6%A5%AD%E7%87%9F%E9%81%8B-north-star-metric-omtm/</a:t>
            </a:r>
            <a:endParaRPr lang="en-US" altLang="zh-TW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Culture Champion are people who have the desired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culture that the company aspires to and who are visible within the organization.</a:t>
            </a:r>
          </a:p>
          <a:p>
            <a:r>
              <a:rPr lang="en-US" altLang="zh-TW" dirty="0">
                <a:hlinkClick r:id="rId4"/>
              </a:rPr>
              <a:t>https://waterstonehc.com/6-characteristics-of-culture-champions/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5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644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集团是全球领先的化学半成品、特种树脂、溶液剂的制造商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https://siigroup.com/company.asp?lang=cn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602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Discussing Stephen Covey's Seven Habits</a:t>
            </a:r>
            <a:endParaRPr lang="en-US" altLang="zh-TW" sz="1200" b="0" u="non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>
                <a:hlinkClick r:id="rId4"/>
              </a:rPr>
              <a:t>http://sevenhabitsreflection.blogspot.com/2007/02/habit-3-delegation.html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Levels of High Impact Delegation</a:t>
            </a:r>
          </a:p>
          <a:p>
            <a:r>
              <a:rPr lang="en-US" altLang="zh-TW" dirty="0">
                <a:hlinkClick r:id="rId5"/>
              </a:rPr>
              <a:t>https://mackstory.com/2014/12/31/5-levels-of-high-impact-delegation/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11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站會（</a:t>
            </a:r>
            <a:r>
              <a:rPr lang="en-US" altLang="zh-TW" dirty="0"/>
              <a:t>Stand-up meeting</a:t>
            </a:r>
            <a:r>
              <a:rPr lang="zh-TW" altLang="en-US" dirty="0"/>
              <a:t>）：一種</a:t>
            </a:r>
            <a:r>
              <a:rPr lang="en-US" altLang="zh-TW" dirty="0"/>
              <a:t>Agile</a:t>
            </a:r>
            <a:r>
              <a:rPr lang="zh-TW" altLang="en-US" dirty="0"/>
              <a:t> </a:t>
            </a:r>
            <a:r>
              <a:rPr lang="en-US" altLang="zh-TW" dirty="0"/>
              <a:t>Practice</a:t>
            </a:r>
            <a:r>
              <a:rPr lang="zh-TW" altLang="en-US" dirty="0"/>
              <a:t>，定義每日會議進行的方式與內容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https://zh.wikipedia.org/wiki/%E7%AB%99%E4%BC%9A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71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2CCC7-BCC6-4C39-9506-05545AFE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8C059E-3DE7-4D1E-B61D-0A2B54709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D1D67A-BE6D-47E5-AB49-09068899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4F1AB1-B5A9-47A2-BF32-B803BA64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9E4ABD-09AC-4D99-B3BC-57187067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7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629A2-3927-426C-9C65-701B4841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3CF6D56-437B-422D-93F7-9BD79EC75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90DAD8-80DC-442C-BD88-17E93FC9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B0E640-9304-4023-8B1A-AE161C8C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F17326-1C9A-402C-BFCB-1537C79B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2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EC3CE10-6F5B-4B68-9B60-EFBCD75C8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8B3AC3-6789-4590-BD31-B12D33C4D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EC1BD-CAA2-4E1B-B258-6B3071BA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0758A3-0175-49E1-9480-ABF8B610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0B3134-A8A8-489B-A748-5DB9FE8C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40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F937C-EAF5-4CC4-BC8D-FD2A8F5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A878C-417A-48E0-A4D6-427B66C0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AA1B84-5223-4C79-AF8A-C3AF87FE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9111EC-C854-4450-82AC-C818D9E4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A590B5-C031-44D2-9F7E-F73F6287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93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D7C4C7-9451-460C-8C5F-622862D8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3E3568-848D-458D-A199-413E5358D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22FE8F-36CB-46FB-9DBB-9ED9D1A0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795E9D-ED01-483A-91D3-3533E58B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B65A43-CDA5-4F4D-91E2-D44ED744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7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33E98-D499-4D67-B42A-23478A7C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09C59-0434-4E55-B68A-FFA7A0E9B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C56CED-B0BA-4720-A68C-DEFE92E7D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F9E4BA-D6A9-4D4B-94DE-DA4E222E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56A5F1-1A3A-4D62-A766-4BC0EE4C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E1909E-38CB-4FA7-8FD9-D184EBDA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96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29010C-C6E0-488D-877E-93F795B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265D4A-1E43-4939-8899-607BE2A87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AA821C-F734-4EC2-B98F-56EF843D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E83529E-86D1-4E3A-B9EE-83A6A46AA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D7A4B10-BB33-45DD-8DD1-33EC0AA80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3C64F47-DC02-4154-9F11-98766CB9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828097-78F2-4D9B-826A-7C9A1612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1297894-F2EF-4413-A7BE-37AEFD8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7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14DB8A-98AE-4E92-8395-524EF78F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082FAF7-4829-4744-9736-1EBE2B3B6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D939D0-6337-45CE-A6DB-7C512AFD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131396-2EC4-47F7-82D2-C2EB7C54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5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EC8B3D2-88A7-45B4-B6E2-776BE608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B86E306-669C-4F08-951D-FB8BA50CD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AF2F97-658F-4D71-B8EF-DCD0DDC9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4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793102-B247-4F51-B9D9-2FA71775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B4C5E6-B68E-400A-84EC-56E87A92D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7674BE-6216-4CA3-8455-5D2973E49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728BF6-03E5-4AC9-B410-47645279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3AB019C-C10D-48FD-98DD-BA294A26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8C45B4-29A6-4645-A4AB-1A0654E7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96F3A-4663-4D70-8FA3-2B2D1856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C97574-09CD-47EA-91E0-07E9BE8BE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78B477-4A0A-40C2-AB95-6439350C3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39EE66-2DDA-4BA2-9DFE-931CF7CD6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69D8F4-1109-4D64-8E9C-E2AAFCC9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DAD36-26C2-447E-B4A3-DEEEECF1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9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83888A2-015F-487A-8F77-1301B02CE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A4142E-A461-40DA-8201-B1F3FE6C9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515955-9958-4B0A-876B-9A40C8974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B761-A2C1-41ED-90C5-7EEBCFE0D0D4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3B14CC-30B0-4D91-801F-0AD68F1A8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BA68F3-752C-4B13-95B7-0121FAD9E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5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mbalib.com/zh-tw/%E3%80%8A%E6%97%B6%E4%BB%A3%E3%80%8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38AF77C9-7EFF-4B84-9038-2AAB42838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zh-TW" alt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D175221-0E93-43A1-A0BD-49F9E7083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altLang="zh-TW" sz="4000" dirty="0">
                <a:solidFill>
                  <a:schemeClr val="bg2"/>
                </a:solidFill>
              </a:rPr>
              <a:t>Shape, Shift and Share</a:t>
            </a:r>
            <a:r>
              <a:rPr lang="zh-TW" altLang="en-US" sz="4000" dirty="0">
                <a:solidFill>
                  <a:schemeClr val="bg2"/>
                </a:solidFill>
              </a:rPr>
              <a:t>：</a:t>
            </a:r>
            <a:br>
              <a:rPr lang="en-US" altLang="zh-TW" sz="4000" dirty="0">
                <a:solidFill>
                  <a:schemeClr val="bg2"/>
                </a:solidFill>
              </a:rPr>
            </a:br>
            <a:r>
              <a:rPr lang="en-US" altLang="zh-TW" sz="4000" dirty="0">
                <a:solidFill>
                  <a:schemeClr val="bg2"/>
                </a:solidFill>
              </a:rPr>
              <a:t>Leadership for </a:t>
            </a:r>
            <a:r>
              <a:rPr lang="en-US" altLang="zh-TW" sz="4000" dirty="0" err="1">
                <a:solidFill>
                  <a:schemeClr val="bg2"/>
                </a:solidFill>
              </a:rPr>
              <a:t>ContinousNext</a:t>
            </a:r>
            <a:endParaRPr lang="zh-TW" alt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71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DCF58-D3DD-4F15-AA4A-4AABB98E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DD6E3B1-C428-4DA2-905D-93B808EE4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083" y="1825625"/>
            <a:ext cx="7817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25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4ED72-1E4D-4041-A387-C3C43401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65" y="223235"/>
            <a:ext cx="2699025" cy="2385958"/>
          </a:xfrm>
        </p:spPr>
        <p:txBody>
          <a:bodyPr anchor="t">
            <a:noAutofit/>
          </a:bodyPr>
          <a:lstStyle/>
          <a:p>
            <a:r>
              <a:rPr lang="zh-TW" altLang="en-US" sz="2800" dirty="0"/>
              <a:t>瑪琳</a:t>
            </a:r>
            <a:r>
              <a:rPr lang="en-US" altLang="zh-CN" sz="2800" dirty="0"/>
              <a:t>•</a:t>
            </a:r>
            <a:r>
              <a:rPr lang="zh-CN" altLang="en-US" sz="2800" dirty="0"/>
              <a:t>奇兹姆</a:t>
            </a:r>
            <a:br>
              <a:rPr lang="en-US" altLang="zh-CN" sz="2800" dirty="0"/>
            </a:br>
            <a:r>
              <a:rPr lang="en-US" altLang="zh-CN" sz="2800" dirty="0"/>
              <a:t>Marlene Chism </a:t>
            </a:r>
            <a:br>
              <a:rPr lang="en-US" altLang="zh-CN" sz="2800" dirty="0"/>
            </a:br>
            <a:br>
              <a:rPr lang="en-US" altLang="zh-CN" sz="2800" dirty="0"/>
            </a:br>
            <a:r>
              <a:rPr lang="zh-TW" altLang="en-US" sz="2800" dirty="0"/>
              <a:t>諮詢顧問</a:t>
            </a:r>
            <a:br>
              <a:rPr lang="en-US" altLang="zh-CN" sz="2800" dirty="0"/>
            </a:br>
            <a:r>
              <a:rPr lang="zh-TW" altLang="en-US" sz="2800" dirty="0"/>
              <a:t>國際演說</a:t>
            </a:r>
            <a:r>
              <a:rPr lang="zh-CN" altLang="en-US" sz="2800" dirty="0"/>
              <a:t>家</a:t>
            </a:r>
            <a:br>
              <a:rPr lang="en-US" altLang="zh-CN" sz="2800" dirty="0"/>
            </a:br>
            <a:endParaRPr lang="zh-TW" altLang="en-US" sz="2800" dirty="0"/>
          </a:p>
        </p:txBody>
      </p:sp>
      <p:pic>
        <p:nvPicPr>
          <p:cNvPr id="4" name="y2mate.com - how_leaders_shape_culture_by_marlene_chism_cA-M_b8aM8w_360p">
            <a:hlinkClick r:id="" action="ppaction://media"/>
            <a:extLst>
              <a:ext uri="{FF2B5EF4-FFF2-40B4-BE49-F238E27FC236}">
                <a16:creationId xmlns:a16="http://schemas.microsoft.com/office/drawing/2014/main" id="{503E264C-DA52-41FF-94FB-344E1DAF1A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0145" y="550297"/>
            <a:ext cx="6956316" cy="5216762"/>
          </a:xfrm>
        </p:spPr>
      </p:pic>
      <p:pic>
        <p:nvPicPr>
          <p:cNvPr id="1026" name="Picture 2" descr="http://www.nurnberg.com.cn/upload/201502/28/201502281318129407.jpg">
            <a:extLst>
              <a:ext uri="{FF2B5EF4-FFF2-40B4-BE49-F238E27FC236}">
                <a16:creationId xmlns:a16="http://schemas.microsoft.com/office/drawing/2014/main" id="{43A3E639-9158-4B3D-A0B2-6D80BE28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" y="91746"/>
            <a:ext cx="25812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45FB84-066A-4118-819D-C3F444A53B2A}"/>
              </a:ext>
            </a:extLst>
          </p:cNvPr>
          <p:cNvSpPr/>
          <p:nvPr/>
        </p:nvSpPr>
        <p:spPr>
          <a:xfrm>
            <a:off x="66264" y="2987796"/>
            <a:ext cx="45215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著作：</a:t>
            </a:r>
            <a:endParaRPr lang="en-US" altLang="zh-TW" dirty="0">
              <a:solidFill>
                <a:srgbClr val="28282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No-Drama Leadership》</a:t>
            </a:r>
          </a:p>
          <a:p>
            <a:pPr fontAlgn="base"/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Stop Workplace Drama》</a:t>
            </a:r>
          </a:p>
          <a:p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7 Ways to Stop Workplace Drama in Your Healthcare Practice》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969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200" kern="1200">
                <a:solidFill>
                  <a:schemeClr val="bg1"/>
                </a:solidFill>
                <a:latin typeface="Arial Black" panose="020B0A04020102020204" pitchFamily="34" charset="0"/>
              </a:rPr>
              <a:t>Shift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48BA85-E397-437D-B0C5-86B10E1DF0D2}"/>
              </a:ext>
            </a:extLst>
          </p:cNvPr>
          <p:cNvSpPr txBox="1"/>
          <p:nvPr/>
        </p:nvSpPr>
        <p:spPr>
          <a:xfrm>
            <a:off x="1" y="1996028"/>
            <a:ext cx="12192000" cy="486000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07FF3BB-563E-4EFA-B4EE-774F41CC5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787" y="1987751"/>
            <a:ext cx="8796376" cy="485999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CC90B48-2B7C-453E-ACEB-2D6778435B44}"/>
              </a:ext>
            </a:extLst>
          </p:cNvPr>
          <p:cNvSpPr txBox="1"/>
          <p:nvPr/>
        </p:nvSpPr>
        <p:spPr>
          <a:xfrm>
            <a:off x="1466345" y="2145816"/>
            <a:ext cx="9391298" cy="52322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將企業文化轉變成每一個員工的責任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DE8D0A-4A82-4718-9F32-C52DB7B8A6EE}"/>
              </a:ext>
            </a:extLst>
          </p:cNvPr>
          <p:cNvSpPr txBox="1"/>
          <p:nvPr/>
        </p:nvSpPr>
        <p:spPr>
          <a:xfrm>
            <a:off x="1644787" y="3015151"/>
            <a:ext cx="4941208" cy="830997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包容性 ─ 每個人都可以領導，也可以被領導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E968966-1970-4936-AA0D-23ECC5A8A9BB}"/>
              </a:ext>
            </a:extLst>
          </p:cNvPr>
          <p:cNvSpPr txBox="1"/>
          <p:nvPr/>
        </p:nvSpPr>
        <p:spPr>
          <a:xfrm>
            <a:off x="1658291" y="3769424"/>
            <a:ext cx="5106145" cy="156966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動態性 ─ 每個團隊成員在不同的時機可能會承擔不同領導責任，並且不可中途換手，培養負責到底的態度，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6B9A55A-F12A-492A-927C-59A74C361901}"/>
              </a:ext>
            </a:extLst>
          </p:cNvPr>
          <p:cNvSpPr txBox="1"/>
          <p:nvPr/>
        </p:nvSpPr>
        <p:spPr>
          <a:xfrm>
            <a:off x="1668522" y="5243387"/>
            <a:ext cx="4941208" cy="830997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因應性 ─ 領導的角色並非事先定義或是計劃出來的。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1BA38EB-197B-44BF-AADB-30653DE5BBCC}"/>
              </a:ext>
            </a:extLst>
          </p:cNvPr>
          <p:cNvSpPr txBox="1"/>
          <p:nvPr/>
        </p:nvSpPr>
        <p:spPr>
          <a:xfrm>
            <a:off x="1228307" y="6336588"/>
            <a:ext cx="5106145" cy="461665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endParaRPr lang="zh-TW" altLang="en-US" sz="24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88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FD799B-016E-4CA1-B4A2-97879A1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授權五層面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0" y="299916"/>
            <a:ext cx="3425957" cy="461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B03EF1-AA1F-422F-B688-5EF049DE3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依照科維的定義：“授權包含在五個層面之中，達到清楚</a:t>
            </a:r>
            <a:r>
              <a:rPr lang="en-US" altLang="zh-TW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, </a:t>
            </a:r>
            <a:r>
              <a:rPr lang="zh-TW" alt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直率的互相了解與承諾”，五個層面說明如下：</a:t>
            </a:r>
            <a:endParaRPr lang="en-US" altLang="zh-TW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0" indent="0">
              <a:buNone/>
            </a:pPr>
            <a:endParaRPr lang="en-US" altLang="zh-TW" sz="20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000" b="1" dirty="0"/>
              <a:t>期望達到的結果</a:t>
            </a:r>
            <a:r>
              <a:rPr lang="en-US" altLang="zh-TW" sz="2000" b="1" dirty="0"/>
              <a:t> (Desired results)</a:t>
            </a:r>
            <a:endParaRPr lang="en-US" altLang="zh-TW" sz="20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000" b="1" dirty="0"/>
              <a:t>執行中的重點項目</a:t>
            </a:r>
            <a:r>
              <a:rPr lang="en-US" altLang="zh-TW" sz="2000" b="1" dirty="0"/>
              <a:t>(Guidelines)</a:t>
            </a:r>
            <a:r>
              <a:rPr lang="en-US" altLang="zh-TW" sz="2000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000" b="1" dirty="0"/>
              <a:t>可用資源</a:t>
            </a:r>
            <a:r>
              <a:rPr lang="en-US" altLang="zh-TW" sz="2000" b="1" dirty="0"/>
              <a:t>(Resources)</a:t>
            </a:r>
            <a:r>
              <a:rPr lang="en-US" altLang="zh-TW" sz="2000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000" b="1" dirty="0"/>
              <a:t>績效評估方式</a:t>
            </a:r>
            <a:r>
              <a:rPr lang="en-US" altLang="zh-TW" sz="2000" b="1" dirty="0"/>
              <a:t>(Accountability)</a:t>
            </a:r>
            <a:r>
              <a:rPr lang="en-US" altLang="zh-TW" sz="2000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000" b="1" dirty="0"/>
              <a:t>必須承擔的後果</a:t>
            </a:r>
            <a:r>
              <a:rPr lang="en-US" altLang="zh-TW" sz="2000" b="1" dirty="0"/>
              <a:t>(Consequences)</a:t>
            </a:r>
            <a:r>
              <a:rPr lang="en-US" altLang="zh-TW" sz="2000" dirty="0"/>
              <a:t> 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8CB2FB-B62A-49D8-8D16-AEF77AFF4D57}"/>
              </a:ext>
            </a:extLst>
          </p:cNvPr>
          <p:cNvSpPr/>
          <p:nvPr/>
        </p:nvSpPr>
        <p:spPr>
          <a:xfrm>
            <a:off x="150471" y="5080756"/>
            <a:ext cx="29763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斯蒂芬</a:t>
            </a:r>
            <a:r>
              <a:rPr lang="en-US" altLang="zh-TW" sz="1600" b="1" dirty="0">
                <a:solidFill>
                  <a:srgbClr val="333333"/>
                </a:solidFill>
                <a:latin typeface="Arial" panose="020B0604020202020204" pitchFamily="34" charset="0"/>
              </a:rPr>
              <a:t>·</a:t>
            </a:r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科維</a:t>
            </a:r>
            <a:r>
              <a:rPr lang="en-US" altLang="zh-TW" sz="1600" b="1" dirty="0">
                <a:solidFill>
                  <a:srgbClr val="333333"/>
                </a:solidFill>
                <a:latin typeface="Arial" panose="020B0604020202020204" pitchFamily="34" charset="0"/>
              </a:rPr>
              <a:t>(Stephen </a:t>
            </a:r>
            <a:r>
              <a:rPr lang="en-US" altLang="zh-TW" sz="1600" b="1" dirty="0" err="1">
                <a:solidFill>
                  <a:srgbClr val="333333"/>
                </a:solidFill>
                <a:latin typeface="Arial" panose="020B0604020202020204" pitchFamily="34" charset="0"/>
              </a:rPr>
              <a:t>R.Covey</a:t>
            </a:r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r>
              <a:rPr lang="en-US" altLang="zh-TW" sz="1600" b="1" dirty="0">
                <a:solidFill>
                  <a:srgbClr val="333333"/>
                </a:solidFill>
                <a:latin typeface="Arial" panose="020B0604020202020204" pitchFamily="34" charset="0"/>
              </a:rPr>
              <a:t>1932-2012):</a:t>
            </a:r>
          </a:p>
          <a:p>
            <a:endParaRPr lang="en-US" altLang="zh-TW" sz="16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美國</a:t>
            </a:r>
            <a:r>
              <a:rPr lang="en-US" altLang="zh-TW" sz="1600" b="1" dirty="0">
                <a:solidFill>
                  <a:srgbClr val="173ABD"/>
                </a:solidFill>
                <a:latin typeface="Arial" panose="020B0604020202020204" pitchFamily="34" charset="0"/>
                <a:hlinkClick r:id="rId4" tooltip="《时代》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TW" altLang="en-US" sz="1600" b="1" dirty="0">
                <a:solidFill>
                  <a:srgbClr val="173ABD"/>
                </a:solidFill>
                <a:latin typeface="Arial" panose="020B0604020202020204" pitchFamily="34" charset="0"/>
                <a:hlinkClick r:id="rId4" tooltip="《时代》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時代</a:t>
            </a:r>
            <a:r>
              <a:rPr lang="en-US" altLang="zh-TW" sz="1600" b="1" dirty="0">
                <a:solidFill>
                  <a:srgbClr val="173ABD"/>
                </a:solidFill>
                <a:latin typeface="Arial" panose="020B0604020202020204" pitchFamily="34" charset="0"/>
                <a:hlinkClick r:id="rId4" tooltip="《时代》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周刊“</a:t>
            </a:r>
            <a:r>
              <a:rPr lang="en-US" altLang="zh-TW" sz="1600" b="1" dirty="0">
                <a:solidFill>
                  <a:srgbClr val="333333"/>
                </a:solidFill>
                <a:latin typeface="Arial" panose="020B0604020202020204" pitchFamily="34" charset="0"/>
              </a:rPr>
              <a:t>25</a:t>
            </a:r>
            <a:r>
              <a:rPr lang="zh-TW" alt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位最有影響力的美國人之一”，人類潛能導師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095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8492830-8311-455F-8B47-812CBC3B3C4B}"/>
              </a:ext>
            </a:extLst>
          </p:cNvPr>
          <p:cNvSpPr txBox="1"/>
          <p:nvPr/>
        </p:nvSpPr>
        <p:spPr>
          <a:xfrm>
            <a:off x="1" y="1996028"/>
            <a:ext cx="12192000" cy="486000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Share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F23F663-BA5A-4CF2-83FA-983CA80BF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067" y="1987745"/>
            <a:ext cx="8678570" cy="486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19F84A-88E9-4DF9-A274-CD5380F5E4CE}"/>
              </a:ext>
            </a:extLst>
          </p:cNvPr>
          <p:cNvSpPr txBox="1"/>
          <p:nvPr/>
        </p:nvSpPr>
        <p:spPr>
          <a:xfrm>
            <a:off x="1466345" y="2145816"/>
            <a:ext cx="9391298" cy="52322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使新的心態與行為傳遞至公司裡的每一個角落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CE0801-E520-488F-8749-34566DBFDDDF}"/>
              </a:ext>
            </a:extLst>
          </p:cNvPr>
          <p:cNvSpPr txBox="1"/>
          <p:nvPr/>
        </p:nvSpPr>
        <p:spPr>
          <a:xfrm>
            <a:off x="1644787" y="3015151"/>
            <a:ext cx="4941208" cy="830997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可衡量性 ─ 創造一些可供大家依循的例子。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69A8B05-6518-4009-B4D5-7745871AD633}"/>
              </a:ext>
            </a:extLst>
          </p:cNvPr>
          <p:cNvSpPr txBox="1"/>
          <p:nvPr/>
        </p:nvSpPr>
        <p:spPr>
          <a:xfrm>
            <a:off x="1658291" y="3769424"/>
            <a:ext cx="5106145" cy="1200329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傳染性 ─ 建立人與人之間的連結，有如開啟病毒感染的通路，並鼓勵合作與創新。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9EAE27E-07B9-46F1-B3B8-6ADC99A1ACDB}"/>
              </a:ext>
            </a:extLst>
          </p:cNvPr>
          <p:cNvSpPr txBox="1"/>
          <p:nvPr/>
        </p:nvSpPr>
        <p:spPr>
          <a:xfrm>
            <a:off x="1668522" y="4896143"/>
            <a:ext cx="5216690" cy="1200329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具適應性 ─ 可隨時依照市場的狀況以及公司目標的轉變，進行快速的調整。</a:t>
            </a:r>
          </a:p>
        </p:txBody>
      </p:sp>
    </p:spTree>
    <p:extLst>
      <p:ext uri="{BB962C8B-B14F-4D97-AF65-F5344CB8AC3E}">
        <p14:creationId xmlns:p14="http://schemas.microsoft.com/office/powerpoint/2010/main" val="3140735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A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93D131-D246-4331-A0A3-07E43E8E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altLang="zh-TW">
                <a:solidFill>
                  <a:srgbClr val="FFFFFF"/>
                </a:solidFill>
              </a:rPr>
              <a:t>Example – Scale New Behaviors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4CE696-49E4-4B81-A3F2-FFADB1446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60CF74A-A970-4C20-BD17-74606DAA4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如果相關人員尚未在做好準備參與這個會議，就不要開會</a:t>
            </a:r>
            <a:endParaRPr lang="en-US" altLang="zh-TW" sz="2400" b="1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在行事曆中預訂</a:t>
            </a:r>
            <a:r>
              <a:rPr lang="en-US" altLang="zh-TW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15</a:t>
            </a:r>
            <a:r>
              <a:rPr lang="zh-TW" altLang="en-US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分鐘的時間，去檢視員工已完成的工作，並邀請您的上司去讚揚這些員工。</a:t>
            </a:r>
            <a:endParaRPr lang="en-US" altLang="zh-TW" sz="2400" b="1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讓所有的會議都依站會的型式進行，非必要會議將會自動消失</a:t>
            </a:r>
            <a:endParaRPr lang="en-US" altLang="zh-TW" sz="2400" b="1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要求每個人每週要從行事曆上冊除二個會議</a:t>
            </a:r>
          </a:p>
        </p:txBody>
      </p:sp>
    </p:spTree>
    <p:extLst>
      <p:ext uri="{BB962C8B-B14F-4D97-AF65-F5344CB8AC3E}">
        <p14:creationId xmlns:p14="http://schemas.microsoft.com/office/powerpoint/2010/main" val="144137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93D131-D246-4331-A0A3-07E43E8E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– Scale New Behaviors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ED21693-0D5E-40B7-B69F-518FED69D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858" y="1796442"/>
            <a:ext cx="74702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E5F84B-4B4D-4FAD-851B-0D38E025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B335019-A602-4188-9798-DE0D679AA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6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39D57-BAFA-4BFD-9D7A-4B5D7380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3D12C7E-C354-42D6-8C48-586347BFA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998" y="1825625"/>
            <a:ext cx="770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45045-938F-4EAA-8A0F-0E54FE19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ContinuousNext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79EEA39-1F0E-43B5-AEC9-FDAD90225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299" y="2627922"/>
            <a:ext cx="7510362" cy="4212766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CB5BBAE-A673-4DB9-A855-6F57B6B0233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posture everyone should adopt in order to face and adapt to changes in technology, competition, and business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0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1445045-938F-4EAA-8A0F-0E54FE19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TW" sz="4900" b="1" kern="120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ContinuousNext</a:t>
            </a:r>
            <a:br>
              <a:rPr lang="en-US" altLang="zh-TW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zh-TW" alt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在瞬息萬變的世界中，保持成功的公式</a:t>
            </a:r>
            <a:endParaRPr lang="zh-TW" alt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5533DB-7734-43C2-9062-007D536E9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57057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TW" sz="2000" kern="1200" dirty="0">
                <a:solidFill>
                  <a:srgbClr val="01ADF1"/>
                </a:solidFill>
                <a:latin typeface="+mn-lt"/>
                <a:ea typeface="+mn-ea"/>
                <a:cs typeface="+mn-cs"/>
              </a:rPr>
              <a:t>the posture everyone should adopt in order to face and adapt to changes in technology, competition, and business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679EEA39-1F0E-43B5-AEC9-FDAD90225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34" b="30762"/>
          <a:stretch/>
        </p:blipFill>
        <p:spPr>
          <a:xfrm>
            <a:off x="320040" y="3394789"/>
            <a:ext cx="11496821" cy="22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4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7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030" name="Picture 7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36D51DE-04BF-4310-B961-02AECA9E5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31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定性心態</a:t>
            </a:r>
            <a:r>
              <a:rPr lang="en-US" altLang="zh-TW" sz="31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(Fixed Mindset)</a:t>
            </a:r>
            <a:br>
              <a:rPr lang="en-US" altLang="zh-TW" sz="31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n-US" altLang="zh-TW" sz="31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		vs. </a:t>
            </a:r>
            <a:br>
              <a:rPr lang="en-US" altLang="zh-TW" sz="31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zh-TW" altLang="en-US" sz="31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成長心態</a:t>
            </a:r>
            <a:r>
              <a:rPr lang="en-US" altLang="zh-TW" sz="31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(Growth Mindset)</a:t>
            </a:r>
          </a:p>
        </p:txBody>
      </p:sp>
      <p:sp>
        <p:nvSpPr>
          <p:cNvPr id="7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4"/>
          <a:stretch/>
        </p:blipFill>
        <p:spPr bwMode="auto"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181C8F-C666-41C7-B3E7-FC18D78D7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"In [the growth] mindset, the hand you're dealt is just the starting point for development," explains Dweck in </a:t>
            </a:r>
            <a:r>
              <a:rPr lang="en-US" altLang="zh-TW" sz="2000" i="1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Mindset</a:t>
            </a:r>
            <a:r>
              <a:rPr lang="en-US" altLang="zh-TW" sz="20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. "Everyone can change and grow through application and experience.“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對屬於成長心態的人來說，你拿到的牌只是你開始成長的起點，每個人都可以經由嘗試與經歷，獲得改變與成長。</a:t>
            </a:r>
            <a:endParaRPr lang="en-US" altLang="zh-TW" sz="2000" dirty="0">
              <a:solidFill>
                <a:srgbClr val="00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         --</a:t>
            </a:r>
            <a:r>
              <a:rPr lang="en-US" altLang="zh-TW" sz="2000" b="1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Satya Nadella, CEO of Microsoft</a:t>
            </a:r>
            <a:endParaRPr lang="zh-TW" altLang="en-US" sz="2000" dirty="0">
              <a:solidFill>
                <a:srgbClr val="00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265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37E112-CFF7-46BE-83CE-BCC181CF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Technology</a:t>
            </a:r>
            <a:endParaRPr lang="en-US" altLang="zh-TW" sz="4000" kern="1200" dirty="0">
              <a:solidFill>
                <a:srgbClr val="30303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AE8B92-A74B-43AD-B021-80AFF532E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3" t="21345" b="14175"/>
          <a:stretch/>
        </p:blipFill>
        <p:spPr>
          <a:xfrm>
            <a:off x="103700" y="1145781"/>
            <a:ext cx="5629154" cy="3969128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F9D43-B8BE-4DBE-BD67-37535922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44" y="374890"/>
            <a:ext cx="4008101" cy="7708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TW" sz="2000" kern="1200" dirty="0">
                <a:latin typeface="+mn-lt"/>
                <a:ea typeface="+mn-ea"/>
                <a:cs typeface="+mn-cs"/>
              </a:rPr>
              <a:t>Top 10 Trends To Watch in IT Infra and Operations by Gartner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0AC82C-047B-4FAE-95E1-9F3E27A67CE6}"/>
              </a:ext>
            </a:extLst>
          </p:cNvPr>
          <p:cNvSpPr txBox="1"/>
          <p:nvPr/>
        </p:nvSpPr>
        <p:spPr>
          <a:xfrm>
            <a:off x="6643904" y="1053296"/>
            <a:ext cx="417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ASE AOD Projects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99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B4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9F9C4D-AE85-47AD-8472-6398BAF9CBC8}"/>
              </a:ext>
            </a:extLst>
          </p:cNvPr>
          <p:cNvSpPr txBox="1"/>
          <p:nvPr/>
        </p:nvSpPr>
        <p:spPr>
          <a:xfrm>
            <a:off x="2013557" y="0"/>
            <a:ext cx="10178443" cy="687600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71A337-4A09-4E83-9161-8C6ECBE8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200" kern="1200" dirty="0">
                <a:solidFill>
                  <a:srgbClr val="FFFFFF"/>
                </a:solidFill>
                <a:latin typeface="Arial Black" panose="020B0A04020102020204" pitchFamily="34" charset="0"/>
              </a:rPr>
              <a:t>Leadership Formula </a:t>
            </a:r>
            <a:br>
              <a:rPr lang="en-US" altLang="zh-TW" sz="3600" b="1" kern="1200" dirty="0">
                <a:solidFill>
                  <a:srgbClr val="FFFFFF"/>
                </a:solidFill>
              </a:rPr>
            </a:br>
            <a:r>
              <a:rPr lang="en-US" altLang="zh-TW" sz="2000" b="1" kern="1200" dirty="0">
                <a:solidFill>
                  <a:srgbClr val="FFFFFF"/>
                </a:solidFill>
              </a:rPr>
              <a:t>for</a:t>
            </a:r>
            <a:r>
              <a:rPr lang="en-US" altLang="zh-TW" sz="2600" b="1" kern="1200" dirty="0">
                <a:solidFill>
                  <a:srgbClr val="FFFFFF"/>
                </a:solidFill>
              </a:rPr>
              <a:t> </a:t>
            </a:r>
            <a:r>
              <a:rPr lang="en-US" altLang="zh-TW" sz="2200" b="1" kern="1200" dirty="0" err="1">
                <a:solidFill>
                  <a:srgbClr val="FFFFFF"/>
                </a:solidFill>
                <a:latin typeface="Arial Black" panose="020B0A04020102020204" pitchFamily="34" charset="0"/>
              </a:rPr>
              <a:t>ContinuousNext</a:t>
            </a:r>
            <a:endParaRPr lang="en-US" altLang="zh-TW" sz="2600" b="1" kern="12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9C27A81-7C7B-4481-BE35-C0288290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53" y="817630"/>
            <a:ext cx="3551228" cy="5014395"/>
          </a:xfrm>
          <a:prstGeom prst="rect">
            <a:avLst/>
          </a:prstGeom>
        </p:spPr>
      </p:pic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0E9E4DA9-E9E3-43CF-81B8-9CE85B82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661" y="825032"/>
            <a:ext cx="5116010" cy="1408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建立“北極星</a:t>
            </a:r>
            <a:r>
              <a:rPr lang="en-US" altLang="zh-TW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”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文化指標：做為塑造組織心態與行為的唯一方向</a:t>
            </a:r>
          </a:p>
        </p:txBody>
      </p:sp>
      <p:sp>
        <p:nvSpPr>
          <p:cNvPr id="16" name="內容版面配置區 14">
            <a:extLst>
              <a:ext uri="{FF2B5EF4-FFF2-40B4-BE49-F238E27FC236}">
                <a16:creationId xmlns:a16="http://schemas.microsoft.com/office/drawing/2014/main" id="{9324CB6F-1B1E-4DB9-8F16-348FC5B28651}"/>
              </a:ext>
            </a:extLst>
          </p:cNvPr>
          <p:cNvSpPr txBox="1">
            <a:spLocks/>
          </p:cNvSpPr>
          <p:nvPr/>
        </p:nvSpPr>
        <p:spPr>
          <a:xfrm>
            <a:off x="6914215" y="2724559"/>
            <a:ext cx="5116010" cy="1408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責任轉承：工作團隊在合適人選的帶領下，承擔團隊所有失敗的責任，也擁有一切成果。</a:t>
            </a:r>
          </a:p>
        </p:txBody>
      </p:sp>
      <p:sp>
        <p:nvSpPr>
          <p:cNvPr id="17" name="內容版面配置區 14">
            <a:extLst>
              <a:ext uri="{FF2B5EF4-FFF2-40B4-BE49-F238E27FC236}">
                <a16:creationId xmlns:a16="http://schemas.microsoft.com/office/drawing/2014/main" id="{D89E67B2-F818-42E8-903F-7FA80087643B}"/>
              </a:ext>
            </a:extLst>
          </p:cNvPr>
          <p:cNvSpPr txBox="1">
            <a:spLocks/>
          </p:cNvSpPr>
          <p:nvPr/>
        </p:nvSpPr>
        <p:spPr>
          <a:xfrm>
            <a:off x="6914215" y="4546775"/>
            <a:ext cx="5116010" cy="1408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將重塑後的組織心態與行為像病毒般感染至每一個團隊與個人，創造更多的文化領導者（</a:t>
            </a:r>
            <a:r>
              <a:rPr lang="en-US" altLang="zh-TW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Culture Champion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9558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1A337-4A09-4E83-9161-8C6ECBE8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sz="2000" b="1" kern="1200" dirty="0">
                <a:solidFill>
                  <a:srgbClr val="FFFFFF"/>
                </a:solidFill>
                <a:latin typeface="Arial Black" panose="020B0A04020102020204" pitchFamily="34" charset="0"/>
              </a:rPr>
              <a:t>Leadership Formula </a:t>
            </a:r>
            <a:br>
              <a:rPr lang="en-US" altLang="zh-TW" sz="2800" b="1" kern="1200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US" altLang="zh-TW" sz="2000" kern="1200" dirty="0">
                <a:solidFill>
                  <a:srgbClr val="FFFFFF"/>
                </a:solidFill>
                <a:latin typeface="Arial Black" panose="020B0A04020102020204" pitchFamily="34" charset="0"/>
              </a:rPr>
              <a:t>for </a:t>
            </a:r>
            <a:r>
              <a:rPr lang="en-US" altLang="zh-TW" sz="1800" b="1" kern="1200" dirty="0" err="1">
                <a:solidFill>
                  <a:srgbClr val="FFFFFF"/>
                </a:solidFill>
                <a:latin typeface="Arial Black" panose="020B0A04020102020204" pitchFamily="34" charset="0"/>
              </a:rPr>
              <a:t>ContinuousNext</a:t>
            </a:r>
            <a:endParaRPr lang="en-US" altLang="zh-TW" sz="2000" b="1" kern="12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F34F506-2C5D-4368-93B1-6717130A2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1414610"/>
            <a:ext cx="7188199" cy="4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35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DFC0FF34-441C-42B8-9AF5-A6A3A689B2CA}"/>
              </a:ext>
            </a:extLst>
          </p:cNvPr>
          <p:cNvSpPr txBox="1"/>
          <p:nvPr/>
        </p:nvSpPr>
        <p:spPr>
          <a:xfrm>
            <a:off x="1" y="1996028"/>
            <a:ext cx="12192000" cy="4860000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000" b="1" kern="1200" dirty="0">
                <a:solidFill>
                  <a:schemeClr val="bg1"/>
                </a:solidFill>
                <a:latin typeface="Arial Black" panose="020B0A04020102020204" pitchFamily="34" charset="0"/>
              </a:rPr>
              <a:t>Shape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3341D8E-ADF4-41B4-A958-0C5FF019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4263" y="1987801"/>
            <a:ext cx="9391298" cy="486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6C7A16-8C09-42F7-B8ED-CCEE5EE50BF3}"/>
              </a:ext>
            </a:extLst>
          </p:cNvPr>
          <p:cNvSpPr txBox="1"/>
          <p:nvPr/>
        </p:nvSpPr>
        <p:spPr>
          <a:xfrm>
            <a:off x="1466345" y="2192113"/>
            <a:ext cx="9391298" cy="954107"/>
          </a:xfrm>
          <a:prstGeom prst="rect">
            <a:avLst/>
          </a:prstGeom>
          <a:solidFill>
            <a:srgbClr val="002952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2021</a:t>
            </a:r>
            <a:r>
              <a:rPr lang="zh-TW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年</a:t>
            </a:r>
            <a:r>
              <a:rPr lang="en-US" altLang="zh-TW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, CIO</a:t>
            </a:r>
            <a:r>
              <a:rPr lang="zh-TW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對於改變企業文化所肩負的責任，將會與</a:t>
            </a:r>
            <a:r>
              <a:rPr lang="en-US" altLang="zh-TW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CHO</a:t>
            </a:r>
            <a:r>
              <a:rPr lang="zh-TW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Microsoft JhengHei Light" panose="020B0304030504040204" pitchFamily="34" charset="-120"/>
              </a:rPr>
              <a:t>同等重要</a:t>
            </a:r>
          </a:p>
        </p:txBody>
      </p:sp>
    </p:spTree>
    <p:extLst>
      <p:ext uri="{BB962C8B-B14F-4D97-AF65-F5344CB8AC3E}">
        <p14:creationId xmlns:p14="http://schemas.microsoft.com/office/powerpoint/2010/main" val="2312952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745</Words>
  <Application>Microsoft Office PowerPoint</Application>
  <PresentationFormat>寬螢幕</PresentationFormat>
  <Paragraphs>71</Paragraphs>
  <Slides>17</Slides>
  <Notes>5</Notes>
  <HiddenSlides>6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Microsoft JhengHei Light</vt:lpstr>
      <vt:lpstr>Microsoft YaHei</vt:lpstr>
      <vt:lpstr>Arial</vt:lpstr>
      <vt:lpstr>Arial Black</vt:lpstr>
      <vt:lpstr>Calibri</vt:lpstr>
      <vt:lpstr>Calibri Light</vt:lpstr>
      <vt:lpstr>Wingdings</vt:lpstr>
      <vt:lpstr>Office 佈景主題</vt:lpstr>
      <vt:lpstr>Shape, Shift and Share： Leadership for ContinousNext</vt:lpstr>
      <vt:lpstr>PowerPoint 簡報</vt:lpstr>
      <vt:lpstr>ContinuousNext </vt:lpstr>
      <vt:lpstr>ContinuousNext 在瞬息萬變的世界中，保持成功的公式</vt:lpstr>
      <vt:lpstr>定性心態(Fixed Mindset)    vs.  成長心態(Growth Mindset)</vt:lpstr>
      <vt:lpstr>Technology</vt:lpstr>
      <vt:lpstr>Leadership Formula  for ContinuousNext</vt:lpstr>
      <vt:lpstr>Leadership Formula  for ContinuousNext</vt:lpstr>
      <vt:lpstr>Shape</vt:lpstr>
      <vt:lpstr>Shape</vt:lpstr>
      <vt:lpstr>瑪琳•奇兹姆 Marlene Chism   諮詢顧問 國際演說家 </vt:lpstr>
      <vt:lpstr>Shift</vt:lpstr>
      <vt:lpstr>授權五層面</vt:lpstr>
      <vt:lpstr>Share</vt:lpstr>
      <vt:lpstr>Example – Scale New Behaviors</vt:lpstr>
      <vt:lpstr>Example – Scale New Behaviors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Shape, Shift and Share： Leadership for ContinousNext</dc:title>
  <dc:creator>Lance Hsu</dc:creator>
  <cp:lastModifiedBy>Lance Hsu</cp:lastModifiedBy>
  <cp:revision>4</cp:revision>
  <dcterms:created xsi:type="dcterms:W3CDTF">2019-03-24T16:08:26Z</dcterms:created>
  <dcterms:modified xsi:type="dcterms:W3CDTF">2019-03-24T17:24:15Z</dcterms:modified>
</cp:coreProperties>
</file>